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359" r:id="rId5"/>
    <p:sldId id="416" r:id="rId6"/>
    <p:sldId id="417" r:id="rId7"/>
    <p:sldId id="415" r:id="rId8"/>
    <p:sldId id="332" r:id="rId9"/>
    <p:sldId id="428" r:id="rId10"/>
    <p:sldId id="425" r:id="rId11"/>
    <p:sldId id="426" r:id="rId12"/>
    <p:sldId id="427" r:id="rId13"/>
    <p:sldId id="429" r:id="rId14"/>
    <p:sldId id="430" r:id="rId15"/>
    <p:sldId id="431" r:id="rId16"/>
    <p:sldId id="432" r:id="rId17"/>
    <p:sldId id="433" r:id="rId18"/>
    <p:sldId id="436" r:id="rId19"/>
    <p:sldId id="435" r:id="rId20"/>
    <p:sldId id="437" r:id="rId21"/>
    <p:sldId id="438" r:id="rId22"/>
    <p:sldId id="439" r:id="rId23"/>
    <p:sldId id="440" r:id="rId24"/>
    <p:sldId id="457" r:id="rId25"/>
    <p:sldId id="458" r:id="rId26"/>
    <p:sldId id="459" r:id="rId27"/>
    <p:sldId id="460" r:id="rId28"/>
    <p:sldId id="461" r:id="rId29"/>
    <p:sldId id="462" r:id="rId30"/>
    <p:sldId id="464" r:id="rId31"/>
    <p:sldId id="465" r:id="rId32"/>
    <p:sldId id="466" r:id="rId33"/>
    <p:sldId id="467" r:id="rId34"/>
    <p:sldId id="468" r:id="rId35"/>
    <p:sldId id="469" r:id="rId36"/>
    <p:sldId id="470" r:id="rId37"/>
    <p:sldId id="456" r:id="rId38"/>
    <p:sldId id="471" r:id="rId39"/>
    <p:sldId id="472" r:id="rId40"/>
    <p:sldId id="455" r:id="rId41"/>
    <p:sldId id="442" r:id="rId42"/>
    <p:sldId id="443" r:id="rId43"/>
    <p:sldId id="444" r:id="rId44"/>
    <p:sldId id="445" r:id="rId45"/>
    <p:sldId id="473" r:id="rId46"/>
    <p:sldId id="474" r:id="rId47"/>
    <p:sldId id="475" r:id="rId48"/>
    <p:sldId id="476" r:id="rId49"/>
    <p:sldId id="477" r:id="rId50"/>
    <p:sldId id="386" r:id="rId51"/>
    <p:sldId id="4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1" d="100"/>
          <a:sy n="81" d="100"/>
        </p:scale>
        <p:origin x="74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01-11-2019</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01-11-2019</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15/01/decision-tree-simplified/" TargetMode="External"/><Relationship Id="rId2" Type="http://schemas.openxmlformats.org/officeDocument/2006/relationships/hyperlink" Target="https://www.analyticsvidhya.com/machine-learning/?utm_source=blog&amp;utm_medium=commonly-used-machine-learning-algorithms" TargetMode="External"/><Relationship Id="rId1" Type="http://schemas.openxmlformats.org/officeDocument/2006/relationships/slideLayout" Target="../slideLayouts/slideLayout2.xml"/><Relationship Id="rId4" Type="http://schemas.openxmlformats.org/officeDocument/2006/relationships/hyperlink" Target="https://www.analyticsvidhya.com/blog/2014/06/introduction-random-forest-simplifi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kaushalya.tec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lyticsvidhya.com/blog/2017/09/common-machine-learning-algorith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 - Algorithms</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2"/>
          <a:stretch>
            <a:fillRect/>
          </a:stretch>
        </p:blipFill>
        <p:spPr>
          <a:xfrm>
            <a:off x="838199" y="2267337"/>
            <a:ext cx="4769499" cy="4590662"/>
          </a:xfrm>
          <a:prstGeom prst="rect">
            <a:avLst/>
          </a:prstGeom>
        </p:spPr>
      </p:pic>
      <p:pic>
        <p:nvPicPr>
          <p:cNvPr id="7" name="Picture 6">
            <a:extLst>
              <a:ext uri="{FF2B5EF4-FFF2-40B4-BE49-F238E27FC236}">
                <a16:creationId xmlns:a16="http://schemas.microsoft.com/office/drawing/2014/main" id="{69467C4C-5C7F-4267-9F6A-0A2D8D355AFB}"/>
              </a:ext>
            </a:extLst>
          </p:cNvPr>
          <p:cNvPicPr>
            <a:picLocks noChangeAspect="1"/>
          </p:cNvPicPr>
          <p:nvPr/>
        </p:nvPicPr>
        <p:blipFill>
          <a:blip r:embed="rId3"/>
          <a:stretch>
            <a:fillRect/>
          </a:stretch>
        </p:blipFill>
        <p:spPr>
          <a:xfrm>
            <a:off x="5607698" y="2267336"/>
            <a:ext cx="6410447" cy="4590663"/>
          </a:xfrm>
          <a:prstGeom prst="rect">
            <a:avLst/>
          </a:prstGeom>
        </p:spPr>
      </p:pic>
    </p:spTree>
    <p:extLst>
      <p:ext uri="{BB962C8B-B14F-4D97-AF65-F5344CB8AC3E}">
        <p14:creationId xmlns:p14="http://schemas.microsoft.com/office/powerpoint/2010/main" val="990151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p14="http://schemas.microsoft.com/office/powerpoint/2010/main" val="34747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p14="http://schemas.microsoft.com/office/powerpoint/2010/main" val="4122810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Multiple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Home price</a:t>
            </a:r>
          </a:p>
          <a:p>
            <a:endParaRPr lang="en-IN" dirty="0"/>
          </a:p>
        </p:txBody>
      </p:sp>
      <p:pic>
        <p:nvPicPr>
          <p:cNvPr id="3" name="Picture 2">
            <a:extLst>
              <a:ext uri="{FF2B5EF4-FFF2-40B4-BE49-F238E27FC236}">
                <a16:creationId xmlns:a16="http://schemas.microsoft.com/office/drawing/2014/main" id="{DDE2AAD7-D8CF-4062-AA7E-B11B98C1805E}"/>
              </a:ext>
            </a:extLst>
          </p:cNvPr>
          <p:cNvPicPr>
            <a:picLocks noChangeAspect="1"/>
          </p:cNvPicPr>
          <p:nvPr/>
        </p:nvPicPr>
        <p:blipFill>
          <a:blip r:embed="rId2"/>
          <a:stretch>
            <a:fillRect/>
          </a:stretch>
        </p:blipFill>
        <p:spPr>
          <a:xfrm>
            <a:off x="838201" y="2681947"/>
            <a:ext cx="4797490" cy="3961449"/>
          </a:xfrm>
          <a:prstGeom prst="rect">
            <a:avLst/>
          </a:prstGeom>
        </p:spPr>
      </p:pic>
      <p:pic>
        <p:nvPicPr>
          <p:cNvPr id="8" name="Picture 7">
            <a:extLst>
              <a:ext uri="{FF2B5EF4-FFF2-40B4-BE49-F238E27FC236}">
                <a16:creationId xmlns:a16="http://schemas.microsoft.com/office/drawing/2014/main" id="{05BDAEE3-F6D6-4F77-9F43-E25DF184DF71}"/>
              </a:ext>
            </a:extLst>
          </p:cNvPr>
          <p:cNvPicPr>
            <a:picLocks noChangeAspect="1"/>
          </p:cNvPicPr>
          <p:nvPr/>
        </p:nvPicPr>
        <p:blipFill>
          <a:blip r:embed="rId3"/>
          <a:stretch>
            <a:fillRect/>
          </a:stretch>
        </p:blipFill>
        <p:spPr>
          <a:xfrm>
            <a:off x="5365102" y="3704252"/>
            <a:ext cx="6643396" cy="2651081"/>
          </a:xfrm>
          <a:prstGeom prst="rect">
            <a:avLst/>
          </a:prstGeom>
        </p:spPr>
      </p:pic>
    </p:spTree>
    <p:extLst>
      <p:ext uri="{BB962C8B-B14F-4D97-AF65-F5344CB8AC3E}">
        <p14:creationId xmlns:p14="http://schemas.microsoft.com/office/powerpoint/2010/main" val="11502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p14="http://schemas.microsoft.com/office/powerpoint/2010/main" val="7748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p14="http://schemas.microsoft.com/office/powerpoint/2010/main" val="294725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3" name="Picture 2">
            <a:extLst>
              <a:ext uri="{FF2B5EF4-FFF2-40B4-BE49-F238E27FC236}">
                <a16:creationId xmlns:a16="http://schemas.microsoft.com/office/drawing/2014/main" id="{86BF3F77-361D-44BF-974F-FF2DC1CD179D}"/>
              </a:ext>
            </a:extLst>
          </p:cNvPr>
          <p:cNvPicPr>
            <a:picLocks noChangeAspect="1"/>
          </p:cNvPicPr>
          <p:nvPr/>
        </p:nvPicPr>
        <p:blipFill>
          <a:blip r:embed="rId2"/>
          <a:stretch>
            <a:fillRect/>
          </a:stretch>
        </p:blipFill>
        <p:spPr>
          <a:xfrm>
            <a:off x="909628" y="3069770"/>
            <a:ext cx="4474136" cy="3648597"/>
          </a:xfrm>
          <a:prstGeom prst="rect">
            <a:avLst/>
          </a:prstGeom>
        </p:spPr>
      </p:pic>
      <p:pic>
        <p:nvPicPr>
          <p:cNvPr id="7" name="Picture 6">
            <a:extLst>
              <a:ext uri="{FF2B5EF4-FFF2-40B4-BE49-F238E27FC236}">
                <a16:creationId xmlns:a16="http://schemas.microsoft.com/office/drawing/2014/main" id="{5F3912E8-E250-4826-BA0E-DB13CEACF04C}"/>
              </a:ext>
            </a:extLst>
          </p:cNvPr>
          <p:cNvPicPr>
            <a:picLocks noChangeAspect="1"/>
          </p:cNvPicPr>
          <p:nvPr/>
        </p:nvPicPr>
        <p:blipFill>
          <a:blip r:embed="rId3"/>
          <a:stretch>
            <a:fillRect/>
          </a:stretch>
        </p:blipFill>
        <p:spPr>
          <a:xfrm>
            <a:off x="5455192" y="3265714"/>
            <a:ext cx="6736808" cy="3452653"/>
          </a:xfrm>
          <a:prstGeom prst="rect">
            <a:avLst/>
          </a:prstGeom>
        </p:spPr>
      </p:pic>
    </p:spTree>
    <p:extLst>
      <p:ext uri="{BB962C8B-B14F-4D97-AF65-F5344CB8AC3E}">
        <p14:creationId xmlns:p14="http://schemas.microsoft.com/office/powerpoint/2010/main" val="410706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604C0262-38B9-40C6-ACD5-D5D7ADB13EF0}"/>
              </a:ext>
            </a:extLst>
          </p:cNvPr>
          <p:cNvPicPr>
            <a:picLocks noChangeAspect="1"/>
          </p:cNvPicPr>
          <p:nvPr/>
        </p:nvPicPr>
        <p:blipFill>
          <a:blip r:embed="rId2"/>
          <a:stretch>
            <a:fillRect/>
          </a:stretch>
        </p:blipFill>
        <p:spPr>
          <a:xfrm>
            <a:off x="1029605" y="1690689"/>
            <a:ext cx="5623122" cy="4621212"/>
          </a:xfrm>
          <a:prstGeom prst="rect">
            <a:avLst/>
          </a:prstGeom>
        </p:spPr>
      </p:pic>
      <p:pic>
        <p:nvPicPr>
          <p:cNvPr id="5" name="Picture 4">
            <a:extLst>
              <a:ext uri="{FF2B5EF4-FFF2-40B4-BE49-F238E27FC236}">
                <a16:creationId xmlns:a16="http://schemas.microsoft.com/office/drawing/2014/main" id="{E2CD2ABE-5E00-4A44-82A2-E7E118687732}"/>
              </a:ext>
            </a:extLst>
          </p:cNvPr>
          <p:cNvPicPr>
            <a:picLocks noChangeAspect="1"/>
          </p:cNvPicPr>
          <p:nvPr/>
        </p:nvPicPr>
        <p:blipFill>
          <a:blip r:embed="rId3"/>
          <a:stretch>
            <a:fillRect/>
          </a:stretch>
        </p:blipFill>
        <p:spPr>
          <a:xfrm>
            <a:off x="6844132" y="1960562"/>
            <a:ext cx="4822372" cy="4351337"/>
          </a:xfrm>
          <a:prstGeom prst="rect">
            <a:avLst/>
          </a:prstGeom>
        </p:spPr>
      </p:pic>
    </p:spTree>
    <p:extLst>
      <p:ext uri="{BB962C8B-B14F-4D97-AF65-F5344CB8AC3E}">
        <p14:creationId xmlns:p14="http://schemas.microsoft.com/office/powerpoint/2010/main" val="94247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E9B60299-828C-4FE9-8CC6-150E3D649E50}"/>
              </a:ext>
            </a:extLst>
          </p:cNvPr>
          <p:cNvPicPr>
            <a:picLocks noChangeAspect="1"/>
          </p:cNvPicPr>
          <p:nvPr/>
        </p:nvPicPr>
        <p:blipFill>
          <a:blip r:embed="rId2"/>
          <a:stretch>
            <a:fillRect/>
          </a:stretch>
        </p:blipFill>
        <p:spPr>
          <a:xfrm>
            <a:off x="905069" y="1567543"/>
            <a:ext cx="5514392" cy="4925332"/>
          </a:xfrm>
          <a:prstGeom prst="rect">
            <a:avLst/>
          </a:prstGeom>
        </p:spPr>
      </p:pic>
      <p:pic>
        <p:nvPicPr>
          <p:cNvPr id="7" name="Picture 6">
            <a:extLst>
              <a:ext uri="{FF2B5EF4-FFF2-40B4-BE49-F238E27FC236}">
                <a16:creationId xmlns:a16="http://schemas.microsoft.com/office/drawing/2014/main" id="{2B8EB7F6-5AB2-4570-ADFC-802A0CFBB821}"/>
              </a:ext>
            </a:extLst>
          </p:cNvPr>
          <p:cNvPicPr>
            <a:picLocks noChangeAspect="1"/>
          </p:cNvPicPr>
          <p:nvPr/>
        </p:nvPicPr>
        <p:blipFill>
          <a:blip r:embed="rId3"/>
          <a:stretch>
            <a:fillRect/>
          </a:stretch>
        </p:blipFill>
        <p:spPr>
          <a:xfrm>
            <a:off x="6486330" y="1362269"/>
            <a:ext cx="4934339" cy="5130606"/>
          </a:xfrm>
          <a:prstGeom prst="rect">
            <a:avLst/>
          </a:prstGeom>
        </p:spPr>
      </p:pic>
    </p:spTree>
    <p:extLst>
      <p:ext uri="{BB962C8B-B14F-4D97-AF65-F5344CB8AC3E}">
        <p14:creationId xmlns:p14="http://schemas.microsoft.com/office/powerpoint/2010/main" val="349098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26AB9677-6ACD-4E28-944D-FDC57D0A993F}"/>
              </a:ext>
            </a:extLst>
          </p:cNvPr>
          <p:cNvPicPr>
            <a:picLocks noChangeAspect="1"/>
          </p:cNvPicPr>
          <p:nvPr/>
        </p:nvPicPr>
        <p:blipFill>
          <a:blip r:embed="rId2"/>
          <a:stretch>
            <a:fillRect/>
          </a:stretch>
        </p:blipFill>
        <p:spPr>
          <a:xfrm>
            <a:off x="1091391" y="1923489"/>
            <a:ext cx="4217727" cy="4351338"/>
          </a:xfrm>
          <a:prstGeom prst="rect">
            <a:avLst/>
          </a:prstGeom>
        </p:spPr>
      </p:pic>
      <p:pic>
        <p:nvPicPr>
          <p:cNvPr id="7" name="Picture 6">
            <a:extLst>
              <a:ext uri="{FF2B5EF4-FFF2-40B4-BE49-F238E27FC236}">
                <a16:creationId xmlns:a16="http://schemas.microsoft.com/office/drawing/2014/main" id="{A2E347E3-7A3A-4C06-A258-42762BC05335}"/>
              </a:ext>
            </a:extLst>
          </p:cNvPr>
          <p:cNvPicPr>
            <a:picLocks noChangeAspect="1"/>
          </p:cNvPicPr>
          <p:nvPr/>
        </p:nvPicPr>
        <p:blipFill>
          <a:blip r:embed="rId3"/>
          <a:stretch>
            <a:fillRect/>
          </a:stretch>
        </p:blipFill>
        <p:spPr>
          <a:xfrm>
            <a:off x="5411755" y="1690688"/>
            <a:ext cx="5688854" cy="4584139"/>
          </a:xfrm>
          <a:prstGeom prst="rect">
            <a:avLst/>
          </a:prstGeom>
        </p:spPr>
      </p:pic>
    </p:spTree>
    <p:extLst>
      <p:ext uri="{BB962C8B-B14F-4D97-AF65-F5344CB8AC3E}">
        <p14:creationId xmlns:p14="http://schemas.microsoft.com/office/powerpoint/2010/main" val="335159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336D3017-A02B-4259-9C24-C2BC08DBFD8D}"/>
              </a:ext>
            </a:extLst>
          </p:cNvPr>
          <p:cNvPicPr>
            <a:picLocks noChangeAspect="1"/>
          </p:cNvPicPr>
          <p:nvPr/>
        </p:nvPicPr>
        <p:blipFill>
          <a:blip r:embed="rId2"/>
          <a:stretch>
            <a:fillRect/>
          </a:stretch>
        </p:blipFill>
        <p:spPr>
          <a:xfrm>
            <a:off x="1124903" y="2034072"/>
            <a:ext cx="5621130" cy="4066713"/>
          </a:xfrm>
          <a:prstGeom prst="rect">
            <a:avLst/>
          </a:prstGeom>
        </p:spPr>
      </p:pic>
      <p:pic>
        <p:nvPicPr>
          <p:cNvPr id="5" name="Picture 4">
            <a:extLst>
              <a:ext uri="{FF2B5EF4-FFF2-40B4-BE49-F238E27FC236}">
                <a16:creationId xmlns:a16="http://schemas.microsoft.com/office/drawing/2014/main" id="{6C476EEE-002B-4310-AAE2-65A7C066C167}"/>
              </a:ext>
            </a:extLst>
          </p:cNvPr>
          <p:cNvPicPr>
            <a:picLocks noChangeAspect="1"/>
          </p:cNvPicPr>
          <p:nvPr/>
        </p:nvPicPr>
        <p:blipFill>
          <a:blip r:embed="rId3"/>
          <a:stretch>
            <a:fillRect/>
          </a:stretch>
        </p:blipFill>
        <p:spPr>
          <a:xfrm>
            <a:off x="6923314" y="2108718"/>
            <a:ext cx="4430486" cy="3992067"/>
          </a:xfrm>
          <a:prstGeom prst="rect">
            <a:avLst/>
          </a:prstGeom>
        </p:spPr>
      </p:pic>
    </p:spTree>
    <p:extLst>
      <p:ext uri="{BB962C8B-B14F-4D97-AF65-F5344CB8AC3E}">
        <p14:creationId xmlns:p14="http://schemas.microsoft.com/office/powerpoint/2010/main" val="68242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EBDD759-AED7-41EC-84BB-CE598B12F556}"/>
              </a:ext>
            </a:extLst>
          </p:cNvPr>
          <p:cNvPicPr>
            <a:picLocks noChangeAspect="1"/>
          </p:cNvPicPr>
          <p:nvPr/>
        </p:nvPicPr>
        <p:blipFill>
          <a:blip r:embed="rId2"/>
          <a:stretch>
            <a:fillRect/>
          </a:stretch>
        </p:blipFill>
        <p:spPr>
          <a:xfrm>
            <a:off x="1231642" y="1569559"/>
            <a:ext cx="9106676" cy="4728604"/>
          </a:xfrm>
          <a:prstGeom prst="rect">
            <a:avLst/>
          </a:prstGeom>
        </p:spPr>
      </p:pic>
    </p:spTree>
    <p:extLst>
      <p:ext uri="{BB962C8B-B14F-4D97-AF65-F5344CB8AC3E}">
        <p14:creationId xmlns:p14="http://schemas.microsoft.com/office/powerpoint/2010/main" val="80446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Multiclass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19CD6A3B-3A31-48DA-BE69-9CF0EDA54165}"/>
              </a:ext>
            </a:extLst>
          </p:cNvPr>
          <p:cNvPicPr>
            <a:picLocks noChangeAspect="1"/>
          </p:cNvPicPr>
          <p:nvPr/>
        </p:nvPicPr>
        <p:blipFill>
          <a:blip r:embed="rId2"/>
          <a:stretch>
            <a:fillRect/>
          </a:stretch>
        </p:blipFill>
        <p:spPr>
          <a:xfrm>
            <a:off x="951723" y="1291404"/>
            <a:ext cx="9946432" cy="5081403"/>
          </a:xfrm>
          <a:prstGeom prst="rect">
            <a:avLst/>
          </a:prstGeom>
        </p:spPr>
      </p:pic>
    </p:spTree>
    <p:extLst>
      <p:ext uri="{BB962C8B-B14F-4D97-AF65-F5344CB8AC3E}">
        <p14:creationId xmlns:p14="http://schemas.microsoft.com/office/powerpoint/2010/main" val="175859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7BFE7B63-B166-4A78-AE27-CFDFCEC97EED}"/>
              </a:ext>
            </a:extLst>
          </p:cNvPr>
          <p:cNvPicPr>
            <a:picLocks noChangeAspect="1"/>
          </p:cNvPicPr>
          <p:nvPr/>
        </p:nvPicPr>
        <p:blipFill>
          <a:blip r:embed="rId2"/>
          <a:stretch>
            <a:fillRect/>
          </a:stretch>
        </p:blipFill>
        <p:spPr>
          <a:xfrm>
            <a:off x="838200" y="1690688"/>
            <a:ext cx="5034699" cy="3825572"/>
          </a:xfrm>
          <a:prstGeom prst="rect">
            <a:avLst/>
          </a:prstGeom>
        </p:spPr>
      </p:pic>
      <p:pic>
        <p:nvPicPr>
          <p:cNvPr id="7" name="Picture 6">
            <a:extLst>
              <a:ext uri="{FF2B5EF4-FFF2-40B4-BE49-F238E27FC236}">
                <a16:creationId xmlns:a16="http://schemas.microsoft.com/office/drawing/2014/main" id="{85D79D89-2828-44AC-9EEF-8686D0BB048F}"/>
              </a:ext>
            </a:extLst>
          </p:cNvPr>
          <p:cNvPicPr>
            <a:picLocks noChangeAspect="1"/>
          </p:cNvPicPr>
          <p:nvPr/>
        </p:nvPicPr>
        <p:blipFill>
          <a:blip r:embed="rId3"/>
          <a:stretch>
            <a:fillRect/>
          </a:stretch>
        </p:blipFill>
        <p:spPr>
          <a:xfrm>
            <a:off x="6149419" y="1530655"/>
            <a:ext cx="5034699" cy="3985605"/>
          </a:xfrm>
          <a:prstGeom prst="rect">
            <a:avLst/>
          </a:prstGeom>
        </p:spPr>
      </p:pic>
    </p:spTree>
    <p:extLst>
      <p:ext uri="{BB962C8B-B14F-4D97-AF65-F5344CB8AC3E}">
        <p14:creationId xmlns:p14="http://schemas.microsoft.com/office/powerpoint/2010/main" val="33719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895D7642-1311-47EF-B7F6-BD552EE66C9C}"/>
              </a:ext>
            </a:extLst>
          </p:cNvPr>
          <p:cNvPicPr>
            <a:picLocks noChangeAspect="1"/>
          </p:cNvPicPr>
          <p:nvPr/>
        </p:nvPicPr>
        <p:blipFill>
          <a:blip r:embed="rId2"/>
          <a:stretch>
            <a:fillRect/>
          </a:stretch>
        </p:blipFill>
        <p:spPr>
          <a:xfrm>
            <a:off x="838200" y="1356180"/>
            <a:ext cx="10323136" cy="5242583"/>
          </a:xfrm>
          <a:prstGeom prst="rect">
            <a:avLst/>
          </a:prstGeom>
        </p:spPr>
      </p:pic>
    </p:spTree>
    <p:extLst>
      <p:ext uri="{BB962C8B-B14F-4D97-AF65-F5344CB8AC3E}">
        <p14:creationId xmlns:p14="http://schemas.microsoft.com/office/powerpoint/2010/main" val="383809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E38E035A-EFAE-4918-8EB1-44AD8FE45E11}"/>
              </a:ext>
            </a:extLst>
          </p:cNvPr>
          <p:cNvPicPr>
            <a:picLocks noChangeAspect="1"/>
          </p:cNvPicPr>
          <p:nvPr/>
        </p:nvPicPr>
        <p:blipFill>
          <a:blip r:embed="rId2"/>
          <a:stretch>
            <a:fillRect/>
          </a:stretch>
        </p:blipFill>
        <p:spPr>
          <a:xfrm>
            <a:off x="754144" y="1710540"/>
            <a:ext cx="10515600" cy="4782335"/>
          </a:xfrm>
          <a:prstGeom prst="rect">
            <a:avLst/>
          </a:prstGeom>
        </p:spPr>
      </p:pic>
    </p:spTree>
    <p:extLst>
      <p:ext uri="{BB962C8B-B14F-4D97-AF65-F5344CB8AC3E}">
        <p14:creationId xmlns:p14="http://schemas.microsoft.com/office/powerpoint/2010/main" val="1810925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0E6C34B2-1711-4617-99B1-0CD35BA199FF}"/>
              </a:ext>
            </a:extLst>
          </p:cNvPr>
          <p:cNvPicPr>
            <a:picLocks noChangeAspect="1"/>
          </p:cNvPicPr>
          <p:nvPr/>
        </p:nvPicPr>
        <p:blipFill>
          <a:blip r:embed="rId2"/>
          <a:stretch>
            <a:fillRect/>
          </a:stretch>
        </p:blipFill>
        <p:spPr>
          <a:xfrm>
            <a:off x="999241" y="1584799"/>
            <a:ext cx="10011266" cy="4592163"/>
          </a:xfrm>
          <a:prstGeom prst="rect">
            <a:avLst/>
          </a:prstGeom>
        </p:spPr>
      </p:pic>
    </p:spTree>
    <p:extLst>
      <p:ext uri="{BB962C8B-B14F-4D97-AF65-F5344CB8AC3E}">
        <p14:creationId xmlns:p14="http://schemas.microsoft.com/office/powerpoint/2010/main" val="417892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BD08D675-8193-4652-9619-74F4605B4471}"/>
              </a:ext>
            </a:extLst>
          </p:cNvPr>
          <p:cNvPicPr>
            <a:picLocks noChangeAspect="1"/>
          </p:cNvPicPr>
          <p:nvPr/>
        </p:nvPicPr>
        <p:blipFill>
          <a:blip r:embed="rId2"/>
          <a:stretch>
            <a:fillRect/>
          </a:stretch>
        </p:blipFill>
        <p:spPr>
          <a:xfrm>
            <a:off x="989815" y="1432874"/>
            <a:ext cx="9785022" cy="4967925"/>
          </a:xfrm>
          <a:prstGeom prst="rect">
            <a:avLst/>
          </a:prstGeom>
        </p:spPr>
      </p:pic>
    </p:spTree>
    <p:extLst>
      <p:ext uri="{BB962C8B-B14F-4D97-AF65-F5344CB8AC3E}">
        <p14:creationId xmlns:p14="http://schemas.microsoft.com/office/powerpoint/2010/main" val="234038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A728E80-DB74-441E-889C-2E0F21181883}"/>
              </a:ext>
            </a:extLst>
          </p:cNvPr>
          <p:cNvPicPr>
            <a:picLocks noChangeAspect="1"/>
          </p:cNvPicPr>
          <p:nvPr/>
        </p:nvPicPr>
        <p:blipFill>
          <a:blip r:embed="rId2"/>
          <a:stretch>
            <a:fillRect/>
          </a:stretch>
        </p:blipFill>
        <p:spPr>
          <a:xfrm>
            <a:off x="923828" y="1413335"/>
            <a:ext cx="10020692" cy="4864917"/>
          </a:xfrm>
          <a:prstGeom prst="rect">
            <a:avLst/>
          </a:prstGeom>
        </p:spPr>
      </p:pic>
    </p:spTree>
    <p:extLst>
      <p:ext uri="{BB962C8B-B14F-4D97-AF65-F5344CB8AC3E}">
        <p14:creationId xmlns:p14="http://schemas.microsoft.com/office/powerpoint/2010/main" val="345597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AF13DF47-BCBE-4399-AA98-6B0D48B53691}"/>
              </a:ext>
            </a:extLst>
          </p:cNvPr>
          <p:cNvPicPr>
            <a:picLocks noChangeAspect="1"/>
          </p:cNvPicPr>
          <p:nvPr/>
        </p:nvPicPr>
        <p:blipFill>
          <a:blip r:embed="rId2"/>
          <a:stretch>
            <a:fillRect/>
          </a:stretch>
        </p:blipFill>
        <p:spPr>
          <a:xfrm>
            <a:off x="1121791" y="1375232"/>
            <a:ext cx="9228840" cy="4936668"/>
          </a:xfrm>
          <a:prstGeom prst="rect">
            <a:avLst/>
          </a:prstGeom>
        </p:spPr>
      </p:pic>
    </p:spTree>
    <p:extLst>
      <p:ext uri="{BB962C8B-B14F-4D97-AF65-F5344CB8AC3E}">
        <p14:creationId xmlns:p14="http://schemas.microsoft.com/office/powerpoint/2010/main" val="29247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a:bodyPr>
          <a:lstStyle/>
          <a:p>
            <a:r>
              <a:rPr lang="en-IN" dirty="0"/>
              <a:t>Types of Machine Learning</a:t>
            </a:r>
          </a:p>
          <a:p>
            <a:r>
              <a:rPr lang="en-IN" dirty="0"/>
              <a:t>Machine Learning Algorithms</a:t>
            </a:r>
          </a:p>
          <a:p>
            <a:r>
              <a:rPr lang="en-IN" dirty="0"/>
              <a:t>Machine learning examples</a:t>
            </a:r>
          </a:p>
          <a:p>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D0330B09-6030-4B4B-9E60-2CD7B0BA09EE}"/>
              </a:ext>
            </a:extLst>
          </p:cNvPr>
          <p:cNvPicPr>
            <a:picLocks noChangeAspect="1"/>
          </p:cNvPicPr>
          <p:nvPr/>
        </p:nvPicPr>
        <p:blipFill>
          <a:blip r:embed="rId2"/>
          <a:stretch>
            <a:fillRect/>
          </a:stretch>
        </p:blipFill>
        <p:spPr>
          <a:xfrm>
            <a:off x="1046376" y="1329508"/>
            <a:ext cx="5222449" cy="5005304"/>
          </a:xfrm>
          <a:prstGeom prst="rect">
            <a:avLst/>
          </a:prstGeom>
        </p:spPr>
      </p:pic>
      <p:pic>
        <p:nvPicPr>
          <p:cNvPr id="5" name="Picture 4">
            <a:extLst>
              <a:ext uri="{FF2B5EF4-FFF2-40B4-BE49-F238E27FC236}">
                <a16:creationId xmlns:a16="http://schemas.microsoft.com/office/drawing/2014/main" id="{57B8709B-C47A-49D4-B06E-9D6B991A2ABA}"/>
              </a:ext>
            </a:extLst>
          </p:cNvPr>
          <p:cNvPicPr>
            <a:picLocks noChangeAspect="1"/>
          </p:cNvPicPr>
          <p:nvPr/>
        </p:nvPicPr>
        <p:blipFill>
          <a:blip r:embed="rId3"/>
          <a:stretch>
            <a:fillRect/>
          </a:stretch>
        </p:blipFill>
        <p:spPr>
          <a:xfrm>
            <a:off x="6363093" y="1478110"/>
            <a:ext cx="4864231" cy="4460777"/>
          </a:xfrm>
          <a:prstGeom prst="rect">
            <a:avLst/>
          </a:prstGeom>
        </p:spPr>
      </p:pic>
    </p:spTree>
    <p:extLst>
      <p:ext uri="{BB962C8B-B14F-4D97-AF65-F5344CB8AC3E}">
        <p14:creationId xmlns:p14="http://schemas.microsoft.com/office/powerpoint/2010/main" val="305151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E8528B8E-2AD1-4130-973D-612B52479B3F}"/>
              </a:ext>
            </a:extLst>
          </p:cNvPr>
          <p:cNvPicPr>
            <a:picLocks noChangeAspect="1"/>
          </p:cNvPicPr>
          <p:nvPr/>
        </p:nvPicPr>
        <p:blipFill>
          <a:blip r:embed="rId2"/>
          <a:stretch>
            <a:fillRect/>
          </a:stretch>
        </p:blipFill>
        <p:spPr>
          <a:xfrm>
            <a:off x="1121791" y="1432387"/>
            <a:ext cx="4807670" cy="4744576"/>
          </a:xfrm>
          <a:prstGeom prst="rect">
            <a:avLst/>
          </a:prstGeom>
        </p:spPr>
      </p:pic>
      <p:pic>
        <p:nvPicPr>
          <p:cNvPr id="7" name="Picture 6">
            <a:extLst>
              <a:ext uri="{FF2B5EF4-FFF2-40B4-BE49-F238E27FC236}">
                <a16:creationId xmlns:a16="http://schemas.microsoft.com/office/drawing/2014/main" id="{69FDC2F9-2409-411B-AC79-D261BAF9C306}"/>
              </a:ext>
            </a:extLst>
          </p:cNvPr>
          <p:cNvPicPr>
            <a:picLocks noChangeAspect="1"/>
          </p:cNvPicPr>
          <p:nvPr/>
        </p:nvPicPr>
        <p:blipFill>
          <a:blip r:embed="rId3"/>
          <a:stretch>
            <a:fillRect/>
          </a:stretch>
        </p:blipFill>
        <p:spPr>
          <a:xfrm>
            <a:off x="6262541" y="1825625"/>
            <a:ext cx="5372566" cy="4351338"/>
          </a:xfrm>
          <a:prstGeom prst="rect">
            <a:avLst/>
          </a:prstGeom>
        </p:spPr>
      </p:pic>
    </p:spTree>
    <p:extLst>
      <p:ext uri="{BB962C8B-B14F-4D97-AF65-F5344CB8AC3E}">
        <p14:creationId xmlns:p14="http://schemas.microsoft.com/office/powerpoint/2010/main" val="344746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657BCCF6-BA27-496F-9E1A-B1C5CB0FACF1}"/>
              </a:ext>
            </a:extLst>
          </p:cNvPr>
          <p:cNvPicPr>
            <a:picLocks noChangeAspect="1"/>
          </p:cNvPicPr>
          <p:nvPr/>
        </p:nvPicPr>
        <p:blipFill>
          <a:blip r:embed="rId2"/>
          <a:stretch>
            <a:fillRect/>
          </a:stretch>
        </p:blipFill>
        <p:spPr>
          <a:xfrm>
            <a:off x="970961" y="1611472"/>
            <a:ext cx="5125039" cy="4789328"/>
          </a:xfrm>
          <a:prstGeom prst="rect">
            <a:avLst/>
          </a:prstGeom>
        </p:spPr>
      </p:pic>
      <p:pic>
        <p:nvPicPr>
          <p:cNvPr id="5" name="Picture 4">
            <a:extLst>
              <a:ext uri="{FF2B5EF4-FFF2-40B4-BE49-F238E27FC236}">
                <a16:creationId xmlns:a16="http://schemas.microsoft.com/office/drawing/2014/main" id="{206E3D60-016B-4E6D-B23D-39F2AA6F3146}"/>
              </a:ext>
            </a:extLst>
          </p:cNvPr>
          <p:cNvPicPr>
            <a:picLocks noChangeAspect="1"/>
          </p:cNvPicPr>
          <p:nvPr/>
        </p:nvPicPr>
        <p:blipFill>
          <a:blip r:embed="rId3"/>
          <a:stretch>
            <a:fillRect/>
          </a:stretch>
        </p:blipFill>
        <p:spPr>
          <a:xfrm>
            <a:off x="6228760" y="1649576"/>
            <a:ext cx="5125039" cy="4751224"/>
          </a:xfrm>
          <a:prstGeom prst="rect">
            <a:avLst/>
          </a:prstGeom>
        </p:spPr>
      </p:pic>
    </p:spTree>
    <p:extLst>
      <p:ext uri="{BB962C8B-B14F-4D97-AF65-F5344CB8AC3E}">
        <p14:creationId xmlns:p14="http://schemas.microsoft.com/office/powerpoint/2010/main" val="3186142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7D8D42AE-740C-4854-813E-D85B0743C3EA}"/>
              </a:ext>
            </a:extLst>
          </p:cNvPr>
          <p:cNvPicPr>
            <a:picLocks noChangeAspect="1"/>
          </p:cNvPicPr>
          <p:nvPr/>
        </p:nvPicPr>
        <p:blipFill>
          <a:blip r:embed="rId2"/>
          <a:stretch>
            <a:fillRect/>
          </a:stretch>
        </p:blipFill>
        <p:spPr>
          <a:xfrm>
            <a:off x="990173" y="1442302"/>
            <a:ext cx="4404742" cy="4583886"/>
          </a:xfrm>
          <a:prstGeom prst="rect">
            <a:avLst/>
          </a:prstGeom>
        </p:spPr>
      </p:pic>
      <p:pic>
        <p:nvPicPr>
          <p:cNvPr id="8" name="Picture 7">
            <a:extLst>
              <a:ext uri="{FF2B5EF4-FFF2-40B4-BE49-F238E27FC236}">
                <a16:creationId xmlns:a16="http://schemas.microsoft.com/office/drawing/2014/main" id="{E86EF20F-E98C-46A9-B216-BB2D7CB8BB44}"/>
              </a:ext>
            </a:extLst>
          </p:cNvPr>
          <p:cNvPicPr>
            <a:picLocks noChangeAspect="1"/>
          </p:cNvPicPr>
          <p:nvPr/>
        </p:nvPicPr>
        <p:blipFill>
          <a:blip r:embed="rId3"/>
          <a:stretch>
            <a:fillRect/>
          </a:stretch>
        </p:blipFill>
        <p:spPr>
          <a:xfrm>
            <a:off x="5523892" y="1531455"/>
            <a:ext cx="5872900" cy="4494733"/>
          </a:xfrm>
          <a:prstGeom prst="rect">
            <a:avLst/>
          </a:prstGeom>
        </p:spPr>
      </p:pic>
    </p:spTree>
    <p:extLst>
      <p:ext uri="{BB962C8B-B14F-4D97-AF65-F5344CB8AC3E}">
        <p14:creationId xmlns:p14="http://schemas.microsoft.com/office/powerpoint/2010/main" val="3451908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 – Classification and Regression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DC4E2BA8-4C63-4157-AEDA-B06710A6B09E}"/>
              </a:ext>
            </a:extLst>
          </p:cNvPr>
          <p:cNvPicPr>
            <a:picLocks noChangeAspect="1"/>
          </p:cNvPicPr>
          <p:nvPr/>
        </p:nvPicPr>
        <p:blipFill>
          <a:blip r:embed="rId2"/>
          <a:stretch>
            <a:fillRect/>
          </a:stretch>
        </p:blipFill>
        <p:spPr>
          <a:xfrm>
            <a:off x="1244338" y="1852268"/>
            <a:ext cx="9030877" cy="4298052"/>
          </a:xfrm>
          <a:prstGeom prst="rect">
            <a:avLst/>
          </a:prstGeom>
        </p:spPr>
      </p:pic>
    </p:spTree>
    <p:extLst>
      <p:ext uri="{BB962C8B-B14F-4D97-AF65-F5344CB8AC3E}">
        <p14:creationId xmlns:p14="http://schemas.microsoft.com/office/powerpoint/2010/main" val="2098109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 – Buy a thermostat or not</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50CAD408-8B64-42DF-87B8-3D88C5976164}"/>
              </a:ext>
            </a:extLst>
          </p:cNvPr>
          <p:cNvPicPr>
            <a:picLocks noChangeAspect="1"/>
          </p:cNvPicPr>
          <p:nvPr/>
        </p:nvPicPr>
        <p:blipFill>
          <a:blip r:embed="rId2"/>
          <a:stretch>
            <a:fillRect/>
          </a:stretch>
        </p:blipFill>
        <p:spPr>
          <a:xfrm>
            <a:off x="1753386" y="1847845"/>
            <a:ext cx="8644379" cy="4442845"/>
          </a:xfrm>
          <a:prstGeom prst="rect">
            <a:avLst/>
          </a:prstGeom>
        </p:spPr>
      </p:pic>
    </p:spTree>
    <p:extLst>
      <p:ext uri="{BB962C8B-B14F-4D97-AF65-F5344CB8AC3E}">
        <p14:creationId xmlns:p14="http://schemas.microsoft.com/office/powerpoint/2010/main" val="137340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Decision Tree – Buy a thermostat or not</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C545DDB-6E58-47BF-8681-D9DAB2A811E3}"/>
              </a:ext>
            </a:extLst>
          </p:cNvPr>
          <p:cNvPicPr>
            <a:picLocks noChangeAspect="1"/>
          </p:cNvPicPr>
          <p:nvPr/>
        </p:nvPicPr>
        <p:blipFill>
          <a:blip r:embed="rId2"/>
          <a:stretch>
            <a:fillRect/>
          </a:stretch>
        </p:blipFill>
        <p:spPr>
          <a:xfrm>
            <a:off x="838200" y="1611984"/>
            <a:ext cx="8923338" cy="4666268"/>
          </a:xfrm>
          <a:prstGeom prst="rect">
            <a:avLst/>
          </a:prstGeom>
        </p:spPr>
      </p:pic>
    </p:spTree>
    <p:extLst>
      <p:ext uri="{BB962C8B-B14F-4D97-AF65-F5344CB8AC3E}">
        <p14:creationId xmlns:p14="http://schemas.microsoft.com/office/powerpoint/2010/main" val="1156699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a:t>
            </a:r>
          </a:p>
        </p:txBody>
      </p:sp>
      <p:pic>
        <p:nvPicPr>
          <p:cNvPr id="5" name="Picture 4">
            <a:extLst>
              <a:ext uri="{FF2B5EF4-FFF2-40B4-BE49-F238E27FC236}">
                <a16:creationId xmlns:a16="http://schemas.microsoft.com/office/drawing/2014/main" id="{53682E8E-9E37-47DC-98E9-7D957E058E5B}"/>
              </a:ext>
            </a:extLst>
          </p:cNvPr>
          <p:cNvPicPr>
            <a:picLocks noChangeAspect="1"/>
          </p:cNvPicPr>
          <p:nvPr/>
        </p:nvPicPr>
        <p:blipFill>
          <a:blip r:embed="rId2"/>
          <a:stretch>
            <a:fillRect/>
          </a:stretch>
        </p:blipFill>
        <p:spPr>
          <a:xfrm>
            <a:off x="6975834" y="1690688"/>
            <a:ext cx="4628561" cy="4373847"/>
          </a:xfrm>
          <a:prstGeom prst="rect">
            <a:avLst/>
          </a:prstGeom>
        </p:spPr>
      </p:pic>
      <p:pic>
        <p:nvPicPr>
          <p:cNvPr id="8" name="Picture 7">
            <a:extLst>
              <a:ext uri="{FF2B5EF4-FFF2-40B4-BE49-F238E27FC236}">
                <a16:creationId xmlns:a16="http://schemas.microsoft.com/office/drawing/2014/main" id="{2EF3858E-AC8A-48F7-A43F-9EB6ACA5649E}"/>
              </a:ext>
            </a:extLst>
          </p:cNvPr>
          <p:cNvPicPr>
            <a:picLocks noChangeAspect="1"/>
          </p:cNvPicPr>
          <p:nvPr/>
        </p:nvPicPr>
        <p:blipFill>
          <a:blip r:embed="rId3"/>
          <a:stretch>
            <a:fillRect/>
          </a:stretch>
        </p:blipFill>
        <p:spPr>
          <a:xfrm>
            <a:off x="697585" y="1596231"/>
            <a:ext cx="5986019" cy="4468304"/>
          </a:xfrm>
          <a:prstGeom prst="rect">
            <a:avLst/>
          </a:prstGeom>
        </p:spPr>
      </p:pic>
    </p:spTree>
    <p:extLst>
      <p:ext uri="{BB962C8B-B14F-4D97-AF65-F5344CB8AC3E}">
        <p14:creationId xmlns:p14="http://schemas.microsoft.com/office/powerpoint/2010/main" val="2076159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a:t>
            </a:r>
          </a:p>
        </p:txBody>
      </p:sp>
      <p:pic>
        <p:nvPicPr>
          <p:cNvPr id="3" name="Picture 2">
            <a:extLst>
              <a:ext uri="{FF2B5EF4-FFF2-40B4-BE49-F238E27FC236}">
                <a16:creationId xmlns:a16="http://schemas.microsoft.com/office/drawing/2014/main" id="{2494B616-E428-4FFD-B8E6-621382233962}"/>
              </a:ext>
            </a:extLst>
          </p:cNvPr>
          <p:cNvPicPr>
            <a:picLocks noChangeAspect="1"/>
          </p:cNvPicPr>
          <p:nvPr/>
        </p:nvPicPr>
        <p:blipFill>
          <a:blip r:embed="rId2"/>
          <a:stretch>
            <a:fillRect/>
          </a:stretch>
        </p:blipFill>
        <p:spPr>
          <a:xfrm>
            <a:off x="734505" y="1805799"/>
            <a:ext cx="5257801" cy="4312197"/>
          </a:xfrm>
          <a:prstGeom prst="rect">
            <a:avLst/>
          </a:prstGeom>
        </p:spPr>
      </p:pic>
      <p:pic>
        <p:nvPicPr>
          <p:cNvPr id="4" name="Picture 3">
            <a:extLst>
              <a:ext uri="{FF2B5EF4-FFF2-40B4-BE49-F238E27FC236}">
                <a16:creationId xmlns:a16="http://schemas.microsoft.com/office/drawing/2014/main" id="{B9799B64-FEC1-4A61-8C49-D43D338AD43C}"/>
              </a:ext>
            </a:extLst>
          </p:cNvPr>
          <p:cNvPicPr>
            <a:picLocks noChangeAspect="1"/>
          </p:cNvPicPr>
          <p:nvPr/>
        </p:nvPicPr>
        <p:blipFill>
          <a:blip r:embed="rId3"/>
          <a:stretch>
            <a:fillRect/>
          </a:stretch>
        </p:blipFill>
        <p:spPr>
          <a:xfrm>
            <a:off x="6096001" y="1564849"/>
            <a:ext cx="5451834" cy="4553146"/>
          </a:xfrm>
          <a:prstGeom prst="rect">
            <a:avLst/>
          </a:prstGeom>
        </p:spPr>
      </p:pic>
    </p:spTree>
    <p:extLst>
      <p:ext uri="{BB962C8B-B14F-4D97-AF65-F5344CB8AC3E}">
        <p14:creationId xmlns:p14="http://schemas.microsoft.com/office/powerpoint/2010/main" val="2342371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 – Option 3</a:t>
            </a:r>
          </a:p>
        </p:txBody>
      </p:sp>
      <p:pic>
        <p:nvPicPr>
          <p:cNvPr id="5" name="Picture 4">
            <a:extLst>
              <a:ext uri="{FF2B5EF4-FFF2-40B4-BE49-F238E27FC236}">
                <a16:creationId xmlns:a16="http://schemas.microsoft.com/office/drawing/2014/main" id="{7C7337A1-1BB3-4368-8A20-CB466BF000FA}"/>
              </a:ext>
            </a:extLst>
          </p:cNvPr>
          <p:cNvPicPr>
            <a:picLocks noChangeAspect="1"/>
          </p:cNvPicPr>
          <p:nvPr/>
        </p:nvPicPr>
        <p:blipFill>
          <a:blip r:embed="rId2"/>
          <a:stretch>
            <a:fillRect/>
          </a:stretch>
        </p:blipFill>
        <p:spPr>
          <a:xfrm>
            <a:off x="1140644" y="1960775"/>
            <a:ext cx="9954704" cy="4532100"/>
          </a:xfrm>
          <a:prstGeom prst="rect">
            <a:avLst/>
          </a:prstGeom>
        </p:spPr>
      </p:pic>
    </p:spTree>
    <p:extLst>
      <p:ext uri="{BB962C8B-B14F-4D97-AF65-F5344CB8AC3E}">
        <p14:creationId xmlns:p14="http://schemas.microsoft.com/office/powerpoint/2010/main" val="2852507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Broadly, there are 3 </a:t>
            </a:r>
            <a:r>
              <a:rPr lang="en-US" b="1" u="sng" dirty="0">
                <a:hlinkClick r:id="rId2"/>
              </a:rPr>
              <a:t>types of Machine Learning</a:t>
            </a:r>
            <a:r>
              <a:rPr lang="en-US" b="1" dirty="0"/>
              <a:t> Algorithms</a:t>
            </a:r>
          </a:p>
          <a:p>
            <a:r>
              <a:rPr lang="en-US" b="1" dirty="0"/>
              <a:t>1. Supervised Learning</a:t>
            </a:r>
          </a:p>
          <a:p>
            <a:r>
              <a:rPr lang="en-US" b="1" u="sng" dirty="0"/>
              <a:t>How it works:</a:t>
            </a:r>
            <a:r>
              <a:rPr lang="en-US"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US" dirty="0">
                <a:solidFill>
                  <a:srgbClr val="FF0000"/>
                </a:solidFill>
              </a:rPr>
              <a:t>Examples of Supervised Learning: Regression, </a:t>
            </a:r>
            <a:r>
              <a:rPr lang="en-US" u="sng" dirty="0">
                <a:solidFill>
                  <a:srgbClr val="FF0000"/>
                </a:solidFill>
                <a:hlinkClick r:id="rId3">
                  <a:extLst>
                    <a:ext uri="{A12FA001-AC4F-418D-AE19-62706E023703}">
                      <ahyp:hlinkClr xmlns:ahyp="http://schemas.microsoft.com/office/drawing/2018/hyperlinkcolor" val="tx"/>
                    </a:ext>
                  </a:extLst>
                </a:hlinkClick>
              </a:rPr>
              <a:t>Decision Tree</a:t>
            </a:r>
            <a:r>
              <a:rPr lang="en-US" dirty="0">
                <a:solidFill>
                  <a:srgbClr val="FF0000"/>
                </a:solidFill>
              </a:rPr>
              <a:t>, </a:t>
            </a:r>
            <a:r>
              <a:rPr lang="en-US" u="sng" dirty="0">
                <a:solidFill>
                  <a:srgbClr val="FF0000"/>
                </a:solidFill>
                <a:hlinkClick r:id="rId4">
                  <a:extLst>
                    <a:ext uri="{A12FA001-AC4F-418D-AE19-62706E023703}">
                      <ahyp:hlinkClr xmlns:ahyp="http://schemas.microsoft.com/office/drawing/2018/hyperlinkcolor" val="tx"/>
                    </a:ext>
                  </a:extLst>
                </a:hlinkClick>
              </a:rPr>
              <a:t>Random Forest</a:t>
            </a:r>
            <a:r>
              <a:rPr lang="en-US" dirty="0">
                <a:solidFill>
                  <a:srgbClr val="FF0000"/>
                </a:solidFill>
              </a:rPr>
              <a:t>, KNN, Logistic Regression etc.</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7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Means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CD057A54-4080-41A4-A6B1-EE990F3A1409}"/>
              </a:ext>
            </a:extLst>
          </p:cNvPr>
          <p:cNvPicPr>
            <a:picLocks noChangeAspect="1"/>
          </p:cNvPicPr>
          <p:nvPr/>
        </p:nvPicPr>
        <p:blipFill>
          <a:blip r:embed="rId2"/>
          <a:stretch>
            <a:fillRect/>
          </a:stretch>
        </p:blipFill>
        <p:spPr>
          <a:xfrm>
            <a:off x="838200" y="2088508"/>
            <a:ext cx="5086739" cy="3825572"/>
          </a:xfrm>
          <a:prstGeom prst="rect">
            <a:avLst/>
          </a:prstGeom>
        </p:spPr>
      </p:pic>
      <p:pic>
        <p:nvPicPr>
          <p:cNvPr id="5" name="Picture 4">
            <a:extLst>
              <a:ext uri="{FF2B5EF4-FFF2-40B4-BE49-F238E27FC236}">
                <a16:creationId xmlns:a16="http://schemas.microsoft.com/office/drawing/2014/main" id="{9170ACA0-C8ED-475B-B4F2-BEA24AF63742}"/>
              </a:ext>
            </a:extLst>
          </p:cNvPr>
          <p:cNvPicPr>
            <a:picLocks noChangeAspect="1"/>
          </p:cNvPicPr>
          <p:nvPr/>
        </p:nvPicPr>
        <p:blipFill>
          <a:blip r:embed="rId3"/>
          <a:stretch>
            <a:fillRect/>
          </a:stretch>
        </p:blipFill>
        <p:spPr>
          <a:xfrm>
            <a:off x="6095999" y="1562742"/>
            <a:ext cx="5086739" cy="4351338"/>
          </a:xfrm>
          <a:prstGeom prst="rect">
            <a:avLst/>
          </a:prstGeom>
        </p:spPr>
      </p:pic>
    </p:spTree>
    <p:extLst>
      <p:ext uri="{BB962C8B-B14F-4D97-AF65-F5344CB8AC3E}">
        <p14:creationId xmlns:p14="http://schemas.microsoft.com/office/powerpoint/2010/main" val="487917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182EEAAD-60C7-43E8-BB69-22B05B109D1E}"/>
              </a:ext>
            </a:extLst>
          </p:cNvPr>
          <p:cNvPicPr>
            <a:picLocks noChangeAspect="1"/>
          </p:cNvPicPr>
          <p:nvPr/>
        </p:nvPicPr>
        <p:blipFill>
          <a:blip r:embed="rId2"/>
          <a:stretch>
            <a:fillRect/>
          </a:stretch>
        </p:blipFill>
        <p:spPr>
          <a:xfrm>
            <a:off x="838199" y="1562742"/>
            <a:ext cx="5086739" cy="4772744"/>
          </a:xfrm>
          <a:prstGeom prst="rect">
            <a:avLst/>
          </a:prstGeom>
        </p:spPr>
      </p:pic>
      <p:pic>
        <p:nvPicPr>
          <p:cNvPr id="7" name="Picture 6">
            <a:extLst>
              <a:ext uri="{FF2B5EF4-FFF2-40B4-BE49-F238E27FC236}">
                <a16:creationId xmlns:a16="http://schemas.microsoft.com/office/drawing/2014/main" id="{83BD4650-E086-4039-8CEB-4A0EF982DDEB}"/>
              </a:ext>
            </a:extLst>
          </p:cNvPr>
          <p:cNvPicPr>
            <a:picLocks noChangeAspect="1"/>
          </p:cNvPicPr>
          <p:nvPr/>
        </p:nvPicPr>
        <p:blipFill>
          <a:blip r:embed="rId3"/>
          <a:stretch>
            <a:fillRect/>
          </a:stretch>
        </p:blipFill>
        <p:spPr>
          <a:xfrm>
            <a:off x="6167535" y="1417145"/>
            <a:ext cx="5299787" cy="4918341"/>
          </a:xfrm>
          <a:prstGeom prst="rect">
            <a:avLst/>
          </a:prstGeom>
        </p:spPr>
      </p:pic>
    </p:spTree>
    <p:extLst>
      <p:ext uri="{BB962C8B-B14F-4D97-AF65-F5344CB8AC3E}">
        <p14:creationId xmlns:p14="http://schemas.microsoft.com/office/powerpoint/2010/main" val="2112039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C342FF26-9C04-41DA-A2C7-C245AD326D72}"/>
              </a:ext>
            </a:extLst>
          </p:cNvPr>
          <p:cNvPicPr>
            <a:picLocks noChangeAspect="1"/>
          </p:cNvPicPr>
          <p:nvPr/>
        </p:nvPicPr>
        <p:blipFill>
          <a:blip r:embed="rId2"/>
          <a:stretch>
            <a:fillRect/>
          </a:stretch>
        </p:blipFill>
        <p:spPr>
          <a:xfrm>
            <a:off x="1045030" y="1455248"/>
            <a:ext cx="5122505" cy="4918341"/>
          </a:xfrm>
          <a:prstGeom prst="rect">
            <a:avLst/>
          </a:prstGeom>
        </p:spPr>
      </p:pic>
      <p:pic>
        <p:nvPicPr>
          <p:cNvPr id="5" name="Picture 4">
            <a:extLst>
              <a:ext uri="{FF2B5EF4-FFF2-40B4-BE49-F238E27FC236}">
                <a16:creationId xmlns:a16="http://schemas.microsoft.com/office/drawing/2014/main" id="{45D4303C-92C4-4433-A043-70DB221B9D5D}"/>
              </a:ext>
            </a:extLst>
          </p:cNvPr>
          <p:cNvPicPr>
            <a:picLocks noChangeAspect="1"/>
          </p:cNvPicPr>
          <p:nvPr/>
        </p:nvPicPr>
        <p:blipFill>
          <a:blip r:embed="rId3"/>
          <a:stretch>
            <a:fillRect/>
          </a:stretch>
        </p:blipFill>
        <p:spPr>
          <a:xfrm>
            <a:off x="6482324" y="1825626"/>
            <a:ext cx="4871476" cy="4486274"/>
          </a:xfrm>
          <a:prstGeom prst="rect">
            <a:avLst/>
          </a:prstGeom>
        </p:spPr>
      </p:pic>
    </p:spTree>
    <p:extLst>
      <p:ext uri="{BB962C8B-B14F-4D97-AF65-F5344CB8AC3E}">
        <p14:creationId xmlns:p14="http://schemas.microsoft.com/office/powerpoint/2010/main" val="2639715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C2279527-B3B3-41CA-8A07-E93C49ED9773}"/>
              </a:ext>
            </a:extLst>
          </p:cNvPr>
          <p:cNvPicPr>
            <a:picLocks noChangeAspect="1"/>
          </p:cNvPicPr>
          <p:nvPr/>
        </p:nvPicPr>
        <p:blipFill>
          <a:blip r:embed="rId2"/>
          <a:stretch>
            <a:fillRect/>
          </a:stretch>
        </p:blipFill>
        <p:spPr>
          <a:xfrm>
            <a:off x="625151" y="1591006"/>
            <a:ext cx="6092890" cy="5024397"/>
          </a:xfrm>
          <a:prstGeom prst="rect">
            <a:avLst/>
          </a:prstGeom>
        </p:spPr>
      </p:pic>
    </p:spTree>
    <p:extLst>
      <p:ext uri="{BB962C8B-B14F-4D97-AF65-F5344CB8AC3E}">
        <p14:creationId xmlns:p14="http://schemas.microsoft.com/office/powerpoint/2010/main" val="2033459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Elbow method to determine K</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47E957CA-2BA3-48E4-A5D6-1772D51ED6D0}"/>
              </a:ext>
            </a:extLst>
          </p:cNvPr>
          <p:cNvPicPr>
            <a:picLocks noChangeAspect="1"/>
          </p:cNvPicPr>
          <p:nvPr/>
        </p:nvPicPr>
        <p:blipFill>
          <a:blip r:embed="rId2"/>
          <a:stretch>
            <a:fillRect/>
          </a:stretch>
        </p:blipFill>
        <p:spPr>
          <a:xfrm>
            <a:off x="838200" y="1375231"/>
            <a:ext cx="6019800" cy="5117643"/>
          </a:xfrm>
          <a:prstGeom prst="rect">
            <a:avLst/>
          </a:prstGeom>
        </p:spPr>
      </p:pic>
      <p:pic>
        <p:nvPicPr>
          <p:cNvPr id="5" name="Picture 4">
            <a:extLst>
              <a:ext uri="{FF2B5EF4-FFF2-40B4-BE49-F238E27FC236}">
                <a16:creationId xmlns:a16="http://schemas.microsoft.com/office/drawing/2014/main" id="{9136E3FF-89C7-46E3-AE8A-A03A96893D5D}"/>
              </a:ext>
            </a:extLst>
          </p:cNvPr>
          <p:cNvPicPr>
            <a:picLocks noChangeAspect="1"/>
          </p:cNvPicPr>
          <p:nvPr/>
        </p:nvPicPr>
        <p:blipFill>
          <a:blip r:embed="rId3"/>
          <a:stretch>
            <a:fillRect/>
          </a:stretch>
        </p:blipFill>
        <p:spPr>
          <a:xfrm>
            <a:off x="6858000" y="1268964"/>
            <a:ext cx="4805265" cy="5223910"/>
          </a:xfrm>
          <a:prstGeom prst="rect">
            <a:avLst/>
          </a:prstGeom>
        </p:spPr>
      </p:pic>
    </p:spTree>
    <p:extLst>
      <p:ext uri="{BB962C8B-B14F-4D97-AF65-F5344CB8AC3E}">
        <p14:creationId xmlns:p14="http://schemas.microsoft.com/office/powerpoint/2010/main" val="4127630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Nearest Neighbour (KNN) -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C92A86C8-2E57-43C6-AB56-623E205D092A}"/>
              </a:ext>
            </a:extLst>
          </p:cNvPr>
          <p:cNvPicPr>
            <a:picLocks noChangeAspect="1"/>
          </p:cNvPicPr>
          <p:nvPr/>
        </p:nvPicPr>
        <p:blipFill>
          <a:blip r:embed="rId2"/>
          <a:stretch>
            <a:fillRect/>
          </a:stretch>
        </p:blipFill>
        <p:spPr>
          <a:xfrm>
            <a:off x="999241" y="1825625"/>
            <a:ext cx="5627801" cy="4667250"/>
          </a:xfrm>
          <a:prstGeom prst="rect">
            <a:avLst/>
          </a:prstGeom>
        </p:spPr>
      </p:pic>
      <p:pic>
        <p:nvPicPr>
          <p:cNvPr id="7" name="Picture 6">
            <a:extLst>
              <a:ext uri="{FF2B5EF4-FFF2-40B4-BE49-F238E27FC236}">
                <a16:creationId xmlns:a16="http://schemas.microsoft.com/office/drawing/2014/main" id="{A6E52DAC-A2B9-4071-AC20-4776E7C3B77E}"/>
              </a:ext>
            </a:extLst>
          </p:cNvPr>
          <p:cNvPicPr>
            <a:picLocks noChangeAspect="1"/>
          </p:cNvPicPr>
          <p:nvPr/>
        </p:nvPicPr>
        <p:blipFill>
          <a:blip r:embed="rId3"/>
          <a:stretch>
            <a:fillRect/>
          </a:stretch>
        </p:blipFill>
        <p:spPr>
          <a:xfrm>
            <a:off x="6438507" y="1825625"/>
            <a:ext cx="5076334" cy="4056701"/>
          </a:xfrm>
          <a:prstGeom prst="rect">
            <a:avLst/>
          </a:prstGeom>
        </p:spPr>
      </p:pic>
    </p:spTree>
    <p:extLst>
      <p:ext uri="{BB962C8B-B14F-4D97-AF65-F5344CB8AC3E}">
        <p14:creationId xmlns:p14="http://schemas.microsoft.com/office/powerpoint/2010/main" val="688450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1DD09937-6B33-4721-88D9-E65E36E878C5}"/>
              </a:ext>
            </a:extLst>
          </p:cNvPr>
          <p:cNvPicPr>
            <a:picLocks noChangeAspect="1"/>
          </p:cNvPicPr>
          <p:nvPr/>
        </p:nvPicPr>
        <p:blipFill>
          <a:blip r:embed="rId2"/>
          <a:stretch>
            <a:fillRect/>
          </a:stretch>
        </p:blipFill>
        <p:spPr>
          <a:xfrm>
            <a:off x="461912" y="1545996"/>
            <a:ext cx="11019935" cy="4807670"/>
          </a:xfrm>
          <a:prstGeom prst="rect">
            <a:avLst/>
          </a:prstGeom>
        </p:spPr>
      </p:pic>
    </p:spTree>
    <p:extLst>
      <p:ext uri="{BB962C8B-B14F-4D97-AF65-F5344CB8AC3E}">
        <p14:creationId xmlns:p14="http://schemas.microsoft.com/office/powerpoint/2010/main" val="3259284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FC9EB5BB-E23F-465A-B46C-BA30416DA76A}"/>
              </a:ext>
            </a:extLst>
          </p:cNvPr>
          <p:cNvPicPr>
            <a:picLocks noChangeAspect="1"/>
          </p:cNvPicPr>
          <p:nvPr/>
        </p:nvPicPr>
        <p:blipFill>
          <a:blip r:embed="rId2"/>
          <a:stretch>
            <a:fillRect/>
          </a:stretch>
        </p:blipFill>
        <p:spPr>
          <a:xfrm>
            <a:off x="838200" y="1489435"/>
            <a:ext cx="5685148" cy="4839226"/>
          </a:xfrm>
          <a:prstGeom prst="rect">
            <a:avLst/>
          </a:prstGeom>
        </p:spPr>
      </p:pic>
      <p:pic>
        <p:nvPicPr>
          <p:cNvPr id="5" name="Picture 4">
            <a:extLst>
              <a:ext uri="{FF2B5EF4-FFF2-40B4-BE49-F238E27FC236}">
                <a16:creationId xmlns:a16="http://schemas.microsoft.com/office/drawing/2014/main" id="{7B35CED9-2F21-4781-B1D3-F796BC736255}"/>
              </a:ext>
            </a:extLst>
          </p:cNvPr>
          <p:cNvPicPr>
            <a:picLocks noChangeAspect="1"/>
          </p:cNvPicPr>
          <p:nvPr/>
        </p:nvPicPr>
        <p:blipFill>
          <a:blip r:embed="rId3"/>
          <a:stretch>
            <a:fillRect/>
          </a:stretch>
        </p:blipFill>
        <p:spPr>
          <a:xfrm>
            <a:off x="6240544" y="1118513"/>
            <a:ext cx="5316718" cy="5374361"/>
          </a:xfrm>
          <a:prstGeom prst="rect">
            <a:avLst/>
          </a:prstGeom>
        </p:spPr>
      </p:pic>
    </p:spTree>
    <p:extLst>
      <p:ext uri="{BB962C8B-B14F-4D97-AF65-F5344CB8AC3E}">
        <p14:creationId xmlns:p14="http://schemas.microsoft.com/office/powerpoint/2010/main" val="3722635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469A8A25-317F-4104-972D-FC53BFC4D663}"/>
              </a:ext>
            </a:extLst>
          </p:cNvPr>
          <p:cNvPicPr>
            <a:picLocks noChangeAspect="1"/>
          </p:cNvPicPr>
          <p:nvPr/>
        </p:nvPicPr>
        <p:blipFill>
          <a:blip r:embed="rId2"/>
          <a:stretch>
            <a:fillRect/>
          </a:stretch>
        </p:blipFill>
        <p:spPr>
          <a:xfrm>
            <a:off x="546754" y="1508288"/>
            <a:ext cx="5891753" cy="4810130"/>
          </a:xfrm>
          <a:prstGeom prst="rect">
            <a:avLst/>
          </a:prstGeom>
        </p:spPr>
      </p:pic>
      <p:pic>
        <p:nvPicPr>
          <p:cNvPr id="8" name="Picture 7">
            <a:extLst>
              <a:ext uri="{FF2B5EF4-FFF2-40B4-BE49-F238E27FC236}">
                <a16:creationId xmlns:a16="http://schemas.microsoft.com/office/drawing/2014/main" id="{D3BFB9CB-6E6F-4C31-9E69-B47A4E9E1644}"/>
              </a:ext>
            </a:extLst>
          </p:cNvPr>
          <p:cNvPicPr>
            <a:picLocks noChangeAspect="1"/>
          </p:cNvPicPr>
          <p:nvPr/>
        </p:nvPicPr>
        <p:blipFill>
          <a:blip r:embed="rId3"/>
          <a:stretch>
            <a:fillRect/>
          </a:stretch>
        </p:blipFill>
        <p:spPr>
          <a:xfrm>
            <a:off x="6729953" y="542408"/>
            <a:ext cx="5251516" cy="5773183"/>
          </a:xfrm>
          <a:prstGeom prst="rect">
            <a:avLst/>
          </a:prstGeom>
        </p:spPr>
      </p:pic>
    </p:spTree>
    <p:extLst>
      <p:ext uri="{BB962C8B-B14F-4D97-AF65-F5344CB8AC3E}">
        <p14:creationId xmlns:p14="http://schemas.microsoft.com/office/powerpoint/2010/main" val="4024301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7" name="Picture 6">
            <a:extLst>
              <a:ext uri="{FF2B5EF4-FFF2-40B4-BE49-F238E27FC236}">
                <a16:creationId xmlns:a16="http://schemas.microsoft.com/office/drawing/2014/main" id="{7A6F2C52-46C7-45DA-97D5-E7124CA37426}"/>
              </a:ext>
            </a:extLst>
          </p:cNvPr>
          <p:cNvPicPr>
            <a:picLocks noChangeAspect="1"/>
          </p:cNvPicPr>
          <p:nvPr/>
        </p:nvPicPr>
        <p:blipFill>
          <a:blip r:embed="rId2"/>
          <a:stretch>
            <a:fillRect/>
          </a:stretch>
        </p:blipFill>
        <p:spPr>
          <a:xfrm>
            <a:off x="650448" y="1508288"/>
            <a:ext cx="10114961" cy="4810130"/>
          </a:xfrm>
          <a:prstGeom prst="rect">
            <a:avLst/>
          </a:prstGeom>
        </p:spPr>
      </p:pic>
    </p:spTree>
    <p:extLst>
      <p:ext uri="{BB962C8B-B14F-4D97-AF65-F5344CB8AC3E}">
        <p14:creationId xmlns:p14="http://schemas.microsoft.com/office/powerpoint/2010/main" val="110164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2. Unsupervised Learning</a:t>
            </a:r>
          </a:p>
          <a:p>
            <a:r>
              <a:rPr lang="en-US" b="1" u="sng" dirty="0"/>
              <a:t>How it works:</a:t>
            </a:r>
            <a:r>
              <a:rPr lang="en-US" b="1" dirty="0"/>
              <a:t> </a:t>
            </a:r>
            <a:r>
              <a:rPr lang="en-US" dirty="0"/>
              <a:t>In this algorithm, we do not have any target or outcome variable to predict / estimate.  It is used for clustering population in different groups, which is widely used for segmenting customers in different groups for specific intervention. </a:t>
            </a:r>
          </a:p>
          <a:p>
            <a:r>
              <a:rPr lang="en-US" dirty="0">
                <a:solidFill>
                  <a:srgbClr val="FF0000"/>
                </a:solidFill>
              </a:rPr>
              <a:t>Examples of Unsupervised Learning: </a:t>
            </a:r>
            <a:r>
              <a:rPr lang="en-US" dirty="0" err="1">
                <a:solidFill>
                  <a:srgbClr val="FF0000"/>
                </a:solidFill>
              </a:rPr>
              <a:t>Apriori</a:t>
            </a:r>
            <a:r>
              <a:rPr lang="en-US" dirty="0">
                <a:solidFill>
                  <a:srgbClr val="FF0000"/>
                </a:solidFill>
              </a:rPr>
              <a:t> algorithm, K-means.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315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80429"/>
            <a:ext cx="10999787" cy="49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57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endParaRPr lang="en-IN" dirty="0"/>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pPr algn="ctr"/>
            <a:endParaRPr lang="en-IN" sz="4000" b="1" dirty="0">
              <a:latin typeface="Arial" panose="020B0604020202020204" pitchFamily="34" charset="0"/>
              <a:cs typeface="Arial" panose="020B0604020202020204" pitchFamily="34" charset="0"/>
            </a:endParaRPr>
          </a:p>
          <a:p>
            <a:pPr marL="457200" lvl="1" indent="0" algn="ctr">
              <a:buNone/>
            </a:pPr>
            <a:r>
              <a:rPr lang="en-IN" sz="4000" b="1" dirty="0">
                <a:latin typeface="Arial" panose="020B0604020202020204" pitchFamily="34" charset="0"/>
                <a:cs typeface="Arial" panose="020B0604020202020204" pitchFamily="34" charset="0"/>
              </a:rPr>
              <a:t>Thanks</a:t>
            </a:r>
          </a:p>
          <a:p>
            <a:pPr marL="457200" lvl="1" indent="0" algn="ctr">
              <a:buNone/>
            </a:pPr>
            <a:r>
              <a:rPr lang="en-IN" sz="4000" b="1" dirty="0">
                <a:latin typeface="Arial" panose="020B0604020202020204" pitchFamily="34" charset="0"/>
                <a:cs typeface="Arial" panose="020B0604020202020204" pitchFamily="34" charset="0"/>
              </a:rPr>
              <a:t>Visit – </a:t>
            </a:r>
            <a:r>
              <a:rPr lang="en-IN" sz="4000" b="1" dirty="0">
                <a:latin typeface="Arial" panose="020B0604020202020204" pitchFamily="34" charset="0"/>
                <a:cs typeface="Arial" panose="020B0604020202020204" pitchFamily="34" charset="0"/>
                <a:hlinkClick r:id="rId2"/>
              </a:rPr>
              <a:t>www.kaushalya.tech</a:t>
            </a:r>
            <a:endParaRPr lang="en-IN" sz="4000" b="1" dirty="0">
              <a:latin typeface="Arial" panose="020B0604020202020204" pitchFamily="34" charset="0"/>
              <a:cs typeface="Arial" panose="020B0604020202020204" pitchFamily="34" charset="0"/>
            </a:endParaRPr>
          </a:p>
          <a:p>
            <a:pPr marL="457200" lvl="1" indent="0" algn="ctr">
              <a:buNone/>
            </a:pPr>
            <a:r>
              <a:rPr lang="en-IN" sz="4000" b="1" dirty="0">
                <a:latin typeface="Arial" panose="020B0604020202020204" pitchFamily="34" charset="0"/>
                <a:cs typeface="Arial" panose="020B0604020202020204" pitchFamily="34" charset="0"/>
              </a:rPr>
              <a:t>9845547471</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91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3. Reinforcement Learning:</a:t>
            </a:r>
          </a:p>
          <a:p>
            <a:r>
              <a:rPr lang="en-US" b="1" u="sng" dirty="0"/>
              <a:t>How it works:</a:t>
            </a:r>
            <a:r>
              <a:rPr lang="en-US"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a:t>
            </a:r>
            <a:r>
              <a:rPr lang="en-US" dirty="0">
                <a:solidFill>
                  <a:srgbClr val="FF0000"/>
                </a:solidFill>
              </a:rPr>
              <a:t>Example of Reinforcement Learning: Markov Decision Process</a:t>
            </a: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74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Common ML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sz="1800" b="1" dirty="0"/>
              <a:t>Linear Regression </a:t>
            </a:r>
          </a:p>
          <a:p>
            <a:r>
              <a:rPr lang="en-US" sz="1800" b="1" dirty="0"/>
              <a:t>Logistic Regression</a:t>
            </a:r>
          </a:p>
          <a:p>
            <a:r>
              <a:rPr lang="en-US" sz="1800" b="1" dirty="0"/>
              <a:t>Decision Tree</a:t>
            </a:r>
          </a:p>
          <a:p>
            <a:r>
              <a:rPr lang="en-US" sz="1800" b="1" dirty="0"/>
              <a:t>SVM</a:t>
            </a:r>
          </a:p>
          <a:p>
            <a:r>
              <a:rPr lang="en-US" sz="1800" b="1" dirty="0"/>
              <a:t>Naive Bayes</a:t>
            </a:r>
          </a:p>
          <a:p>
            <a:r>
              <a:rPr lang="en-US" sz="1800" b="1" dirty="0" err="1"/>
              <a:t>kNN</a:t>
            </a:r>
            <a:endParaRPr lang="en-US" sz="1800" b="1" dirty="0"/>
          </a:p>
          <a:p>
            <a:r>
              <a:rPr lang="en-US" sz="1800" b="1" dirty="0"/>
              <a:t>K-Means</a:t>
            </a:r>
          </a:p>
          <a:p>
            <a:r>
              <a:rPr lang="en-US" sz="1800" b="1" dirty="0"/>
              <a:t>Random Forest</a:t>
            </a:r>
          </a:p>
          <a:p>
            <a:r>
              <a:rPr lang="en-US" sz="1800" b="1" dirty="0"/>
              <a:t>Dimensionality Reduction Algorithms</a:t>
            </a:r>
          </a:p>
          <a:p>
            <a:r>
              <a:rPr lang="en-US" sz="1800" b="1" dirty="0"/>
              <a:t>Gradient Boosting algorithms</a:t>
            </a:r>
          </a:p>
          <a:p>
            <a:pPr lvl="1"/>
            <a:r>
              <a:rPr lang="en-US" sz="1800" b="1" dirty="0"/>
              <a:t>GBM ,</a:t>
            </a:r>
            <a:r>
              <a:rPr lang="en-US" sz="1800" b="1" dirty="0" err="1"/>
              <a:t>XGBoost,LightGBM,CatBoost</a:t>
            </a:r>
            <a:endParaRPr lang="en-IN" sz="1400" b="1" dirty="0">
              <a:latin typeface="Arial" panose="020B0604020202020204" pitchFamily="34" charset="0"/>
              <a:cs typeface="Arial" panose="020B0604020202020204" pitchFamily="34" charset="0"/>
            </a:endParaRPr>
          </a:p>
          <a:p>
            <a:pPr lvl="1"/>
            <a:r>
              <a:rPr lang="en-IN" sz="1400" b="1" dirty="0">
                <a:latin typeface="Arial" panose="020B0604020202020204" pitchFamily="34" charset="0"/>
                <a:cs typeface="Arial" panose="020B0604020202020204" pitchFamily="34" charset="0"/>
                <a:hlinkClick r:id="rId2"/>
              </a:rPr>
              <a:t>REFERENCE - </a:t>
            </a:r>
            <a:r>
              <a:rPr lang="en-US" sz="1400" b="1" dirty="0">
                <a:hlinkClick r:id="rId2"/>
              </a:rPr>
              <a:t>https://www.analyticsvidhya.com/blog/2017/09/common-machine-learning-algorithms/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5" name="Picture 4">
            <a:extLst>
              <a:ext uri="{FF2B5EF4-FFF2-40B4-BE49-F238E27FC236}">
                <a16:creationId xmlns:a16="http://schemas.microsoft.com/office/drawing/2014/main" id="{BAB5A3D0-1862-4D5C-B5B1-6D191D6AF2E8}"/>
              </a:ext>
            </a:extLst>
          </p:cNvPr>
          <p:cNvPicPr>
            <a:picLocks noChangeAspect="1"/>
          </p:cNvPicPr>
          <p:nvPr/>
        </p:nvPicPr>
        <p:blipFill>
          <a:blip r:embed="rId2"/>
          <a:stretch>
            <a:fillRect/>
          </a:stretch>
        </p:blipFill>
        <p:spPr>
          <a:xfrm>
            <a:off x="704383" y="2285958"/>
            <a:ext cx="5005952" cy="4351339"/>
          </a:xfrm>
          <a:prstGeom prst="rect">
            <a:avLst/>
          </a:prstGeom>
        </p:spPr>
      </p:pic>
      <p:pic>
        <p:nvPicPr>
          <p:cNvPr id="7" name="Picture 6">
            <a:extLst>
              <a:ext uri="{FF2B5EF4-FFF2-40B4-BE49-F238E27FC236}">
                <a16:creationId xmlns:a16="http://schemas.microsoft.com/office/drawing/2014/main" id="{48A2BC7B-76C0-4CF2-94C3-C2CB4D88D3E8}"/>
              </a:ext>
            </a:extLst>
          </p:cNvPr>
          <p:cNvPicPr>
            <a:picLocks noChangeAspect="1"/>
          </p:cNvPicPr>
          <p:nvPr/>
        </p:nvPicPr>
        <p:blipFill>
          <a:blip r:embed="rId3"/>
          <a:stretch>
            <a:fillRect/>
          </a:stretch>
        </p:blipFill>
        <p:spPr>
          <a:xfrm>
            <a:off x="5710335" y="2285957"/>
            <a:ext cx="6444090" cy="4351337"/>
          </a:xfrm>
          <a:prstGeom prst="rect">
            <a:avLst/>
          </a:prstGeom>
        </p:spPr>
      </p:pic>
    </p:spTree>
    <p:extLst>
      <p:ext uri="{BB962C8B-B14F-4D97-AF65-F5344CB8AC3E}">
        <p14:creationId xmlns:p14="http://schemas.microsoft.com/office/powerpoint/2010/main" val="2223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3" name="Picture 2">
            <a:extLst>
              <a:ext uri="{FF2B5EF4-FFF2-40B4-BE49-F238E27FC236}">
                <a16:creationId xmlns:a16="http://schemas.microsoft.com/office/drawing/2014/main" id="{F47D519D-7463-405A-93EF-E00ADDEA95F4}"/>
              </a:ext>
            </a:extLst>
          </p:cNvPr>
          <p:cNvPicPr>
            <a:picLocks noChangeAspect="1"/>
          </p:cNvPicPr>
          <p:nvPr/>
        </p:nvPicPr>
        <p:blipFill>
          <a:blip r:embed="rId2"/>
          <a:stretch>
            <a:fillRect/>
          </a:stretch>
        </p:blipFill>
        <p:spPr>
          <a:xfrm>
            <a:off x="830123" y="2267338"/>
            <a:ext cx="4656277" cy="4590662"/>
          </a:xfrm>
          <a:prstGeom prst="rect">
            <a:avLst/>
          </a:prstGeom>
        </p:spPr>
      </p:pic>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3"/>
          <a:stretch>
            <a:fillRect/>
          </a:stretch>
        </p:blipFill>
        <p:spPr>
          <a:xfrm>
            <a:off x="5607698" y="2267338"/>
            <a:ext cx="6193351" cy="4590662"/>
          </a:xfrm>
          <a:prstGeom prst="rect">
            <a:avLst/>
          </a:prstGeom>
        </p:spPr>
      </p:pic>
    </p:spTree>
    <p:extLst>
      <p:ext uri="{BB962C8B-B14F-4D97-AF65-F5344CB8AC3E}">
        <p14:creationId xmlns:p14="http://schemas.microsoft.com/office/powerpoint/2010/main" val="238356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10957</TotalTime>
  <Words>455</Words>
  <Application>Microsoft Office PowerPoint</Application>
  <PresentationFormat>Widescreen</PresentationFormat>
  <Paragraphs>103</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Machine Learning - Algorithms</vt:lpstr>
      <vt:lpstr>Introduction</vt:lpstr>
      <vt:lpstr>Course Outline</vt:lpstr>
      <vt:lpstr>Types of Machine Learning Algorithms</vt:lpstr>
      <vt:lpstr>Types of Machine Learning Algorithms</vt:lpstr>
      <vt:lpstr>Types of Machine Learning Algorithms</vt:lpstr>
      <vt:lpstr>Common ML Algorithms</vt:lpstr>
      <vt:lpstr>Linear Regression – Single Variable</vt:lpstr>
      <vt:lpstr>Linear Regression – Single Variable</vt:lpstr>
      <vt:lpstr>Linear Regression – Single Variable</vt:lpstr>
      <vt:lpstr>Linear Regression – Single Variable</vt:lpstr>
      <vt:lpstr>Linear Regression – Single Variable</vt:lpstr>
      <vt:lpstr>Linear Regression – Multiple Variable</vt:lpstr>
      <vt:lpstr>Dummy Variables – One Hot Encoding</vt:lpstr>
      <vt:lpstr>Dummy Variables – One Hot Encoding</vt:lpstr>
      <vt:lpstr>Dummy Variables – One Hot Encoding</vt:lpstr>
      <vt:lpstr>Logistic Regression – Binary Classification</vt:lpstr>
      <vt:lpstr>Logistic Regression – Binary Classification</vt:lpstr>
      <vt:lpstr>Logistic Regression – Binary Classification</vt:lpstr>
      <vt:lpstr>Logistic Regression – Binary Classification</vt:lpstr>
      <vt:lpstr>Logistic Regression – Binary Classification</vt:lpstr>
      <vt:lpstr>Logistic Regression – Multiclass Classification</vt:lpstr>
      <vt:lpstr>Decision Tree</vt:lpstr>
      <vt:lpstr>Decision Tree</vt:lpstr>
      <vt:lpstr>Decision Tree</vt:lpstr>
      <vt:lpstr>Decision Tree</vt:lpstr>
      <vt:lpstr>Decision Tree</vt:lpstr>
      <vt:lpstr>Decision Tree</vt:lpstr>
      <vt:lpstr>Decision Tree</vt:lpstr>
      <vt:lpstr>Support Vector Machine (SVM) - Classification</vt:lpstr>
      <vt:lpstr>Support Vector Machine (SVM) - Classification</vt:lpstr>
      <vt:lpstr>Support Vector Machine (SVM) - Classification</vt:lpstr>
      <vt:lpstr>Support Vector Machine (SVM) - Classification</vt:lpstr>
      <vt:lpstr>Decision Tree – Classification and Regression</vt:lpstr>
      <vt:lpstr>Decision Tree – Buy a thermostat or not</vt:lpstr>
      <vt:lpstr>Decision Tree – Buy a thermostat or not</vt:lpstr>
      <vt:lpstr>Cross Validation – Evaluating model performance</vt:lpstr>
      <vt:lpstr>Cross Validation – Evaluating model performance</vt:lpstr>
      <vt:lpstr>Cross Validation – Evaluating model performance – Option 3</vt:lpstr>
      <vt:lpstr>K Means Clustering – Unsupervised learning</vt:lpstr>
      <vt:lpstr>K Mean Clustering – Unsupervised learning</vt:lpstr>
      <vt:lpstr>K Mean Clustering – Unsupervised learning</vt:lpstr>
      <vt:lpstr>K Mean Clustering – Unsupervised learning</vt:lpstr>
      <vt:lpstr>Elbow method to determine K</vt:lpstr>
      <vt:lpstr>K Nearest Neighbour (KNN) - Classification</vt:lpstr>
      <vt:lpstr>Working of KNN</vt:lpstr>
      <vt:lpstr>Working of KNN</vt:lpstr>
      <vt:lpstr>Working of KNN</vt:lpstr>
      <vt:lpstr>Working of KNN</vt:lpstr>
      <vt:lpstr>Selection of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664</cp:revision>
  <dcterms:created xsi:type="dcterms:W3CDTF">2018-01-28T06:02:15Z</dcterms:created>
  <dcterms:modified xsi:type="dcterms:W3CDTF">2019-11-01T08:41:51Z</dcterms:modified>
</cp:coreProperties>
</file>